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1" r:id="rId3"/>
    <p:sldId id="257" r:id="rId4"/>
    <p:sldId id="258" r:id="rId5"/>
    <p:sldId id="260" r:id="rId6"/>
    <p:sldId id="289" r:id="rId7"/>
    <p:sldId id="261" r:id="rId8"/>
    <p:sldId id="262" r:id="rId9"/>
    <p:sldId id="293" r:id="rId10"/>
    <p:sldId id="280" r:id="rId11"/>
    <p:sldId id="288" r:id="rId12"/>
    <p:sldId id="267" r:id="rId13"/>
    <p:sldId id="271" r:id="rId14"/>
    <p:sldId id="269" r:id="rId15"/>
    <p:sldId id="302" r:id="rId16"/>
    <p:sldId id="308" r:id="rId17"/>
    <p:sldId id="303" r:id="rId18"/>
    <p:sldId id="304" r:id="rId19"/>
    <p:sldId id="305" r:id="rId20"/>
    <p:sldId id="310" r:id="rId21"/>
    <p:sldId id="309" r:id="rId22"/>
    <p:sldId id="306" r:id="rId23"/>
    <p:sldId id="307" r:id="rId24"/>
    <p:sldId id="263" r:id="rId25"/>
    <p:sldId id="266" r:id="rId26"/>
    <p:sldId id="265" r:id="rId27"/>
    <p:sldId id="299" r:id="rId28"/>
    <p:sldId id="300" r:id="rId29"/>
    <p:sldId id="297" r:id="rId30"/>
    <p:sldId id="301" r:id="rId31"/>
    <p:sldId id="268" r:id="rId32"/>
    <p:sldId id="318" r:id="rId33"/>
    <p:sldId id="319" r:id="rId34"/>
    <p:sldId id="320" r:id="rId35"/>
    <p:sldId id="311" r:id="rId36"/>
    <p:sldId id="290" r:id="rId37"/>
    <p:sldId id="317" r:id="rId38"/>
    <p:sldId id="312" r:id="rId39"/>
    <p:sldId id="313" r:id="rId40"/>
    <p:sldId id="322" r:id="rId41"/>
    <p:sldId id="292" r:id="rId42"/>
    <p:sldId id="321" r:id="rId43"/>
    <p:sldId id="294" r:id="rId44"/>
    <p:sldId id="296" r:id="rId45"/>
    <p:sldId id="295" r:id="rId46"/>
    <p:sldId id="323" r:id="rId47"/>
    <p:sldId id="264" r:id="rId48"/>
    <p:sldId id="25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2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second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7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/>
              <a:t>https://www.igvita.com/2012/07/19/latency-the-new-web-performance-bottleneck/</a:t>
            </a:r>
          </a:p>
          <a:p>
            <a:r>
              <a:rPr lang="en-US" dirty="0"/>
              <a:t>https://docs.google.com/a/chromium.org/viewer?a=v&amp;pid=sites&amp;srcid=Y2hyb21pdW0ub3JnfGRldnxneDoxMzcyOWI1N2I4YzI3NzE2</a:t>
            </a:r>
          </a:p>
          <a:p>
            <a:r>
              <a:rPr lang="en-US" dirty="0"/>
              <a:t>https://www.cloudping.co/</a:t>
            </a:r>
          </a:p>
          <a:p>
            <a:r>
              <a:rPr lang="en-US" dirty="0"/>
              <a:t>https://aws-latency-test.com/</a:t>
            </a:r>
          </a:p>
          <a:p>
            <a:r>
              <a:rPr lang="en-US" dirty="0"/>
              <a:t>https://colin-scott.github.io/personal_website/research/interactive_latency.html</a:t>
            </a:r>
          </a:p>
          <a:p>
            <a:r>
              <a:rPr lang="en-US" dirty="0"/>
              <a:t>https://gist.github.com/jboner/2841832</a:t>
            </a:r>
          </a:p>
          <a:p>
            <a:r>
              <a:rPr lang="en-US" dirty="0"/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30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Latency increase infinitely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Fallacies of Distributed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3A1AEA-F896-5DA2-8E33-69EAD27C4179}"/>
              </a:ext>
            </a:extLst>
          </p:cNvPr>
          <p:cNvSpPr txBox="1"/>
          <p:nvPr/>
        </p:nvSpPr>
        <p:spPr>
          <a:xfrm>
            <a:off x="838200" y="1733863"/>
            <a:ext cx="4652236" cy="402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The </a:t>
            </a: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network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 is reliable;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Latency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 is zero;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Bandwidth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 is infinite;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The network is </a:t>
            </a: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secure</a:t>
            </a:r>
            <a:r>
              <a:rPr lang="en-US" sz="4400" dirty="0">
                <a:solidFill>
                  <a:schemeClr val="bg1"/>
                </a:solidFill>
                <a:latin typeface="Agency FB" panose="020B0503020202020204" pitchFamily="34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4D9D4-318F-D3CE-4369-13B48CF6FBEE}"/>
              </a:ext>
            </a:extLst>
          </p:cNvPr>
          <p:cNvSpPr txBox="1"/>
          <p:nvPr/>
        </p:nvSpPr>
        <p:spPr>
          <a:xfrm>
            <a:off x="6096000" y="1733863"/>
            <a:ext cx="5647700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Topology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 doesn't change;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There is one </a:t>
            </a:r>
            <a:r>
              <a:rPr lang="en-US" sz="4400" b="0" i="0" strike="noStrike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administrator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Transport cost is zero;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The network is homogeneous</a:t>
            </a:r>
            <a:r>
              <a:rPr lang="en-US" sz="4400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8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Execution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25910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Processing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Processing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2669"/>
            <a:ext cx="996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sum(execution time / parallelism) * queue length</a:t>
            </a:r>
          </a:p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queue length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latency / sum(execution time / parallelism)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512025"/>
            <a:ext cx="996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min((parallelism / execution time))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8FF34C-FD51-796D-8B85-A2C4B8E101CE}"/>
              </a:ext>
            </a:extLst>
          </p:cNvPr>
          <p:cNvGrpSpPr/>
          <p:nvPr/>
        </p:nvGrpSpPr>
        <p:grpSpPr>
          <a:xfrm>
            <a:off x="1402080" y="2933541"/>
            <a:ext cx="9962231" cy="1325563"/>
            <a:chOff x="1402080" y="2933541"/>
            <a:chExt cx="9962231" cy="1325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7934960" y="2933541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7469964" y="2933541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Agency FB" panose="020B0503020202020204" pitchFamily="34" charset="0"/>
                </a:rPr>
                <a:t>QoS?</a:t>
              </a:r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E538A170-F8C9-7CF2-D8FA-367EDFC153CB}"/>
                </a:ext>
              </a:extLst>
            </p:cNvPr>
            <p:cNvSpPr/>
            <p:nvPr/>
          </p:nvSpPr>
          <p:spPr>
            <a:xfrm>
              <a:off x="10282271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E95A5E69-A923-B0FE-9142-DBC13018E13C}"/>
                </a:ext>
              </a:extLst>
            </p:cNvPr>
            <p:cNvSpPr/>
            <p:nvPr/>
          </p:nvSpPr>
          <p:spPr>
            <a:xfrm>
              <a:off x="10907111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FA9A53-A701-B4E2-E9D0-265CFE17CD98}"/>
              </a:ext>
            </a:extLst>
          </p:cNvPr>
          <p:cNvGrpSpPr/>
          <p:nvPr/>
        </p:nvGrpSpPr>
        <p:grpSpPr>
          <a:xfrm>
            <a:off x="1402080" y="1734661"/>
            <a:ext cx="9962231" cy="1325563"/>
            <a:chOff x="1402080" y="2933541"/>
            <a:chExt cx="9962231" cy="1325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7934960" y="2933541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7469964" y="2933541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Agency FB" panose="020B0503020202020204" pitchFamily="34" charset="0"/>
                </a:rPr>
                <a:t>QoS</a:t>
              </a:r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E538A170-F8C9-7CF2-D8FA-367EDFC153CB}"/>
                </a:ext>
              </a:extLst>
            </p:cNvPr>
            <p:cNvSpPr/>
            <p:nvPr/>
          </p:nvSpPr>
          <p:spPr>
            <a:xfrm>
              <a:off x="10282271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E95A5E69-A923-B0FE-9142-DBC13018E13C}"/>
                </a:ext>
              </a:extLst>
            </p:cNvPr>
            <p:cNvSpPr/>
            <p:nvPr/>
          </p:nvSpPr>
          <p:spPr>
            <a:xfrm>
              <a:off x="10907111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F35D71-2E88-85B4-1209-A3A7CA62704A}"/>
              </a:ext>
            </a:extLst>
          </p:cNvPr>
          <p:cNvGrpSpPr/>
          <p:nvPr/>
        </p:nvGrpSpPr>
        <p:grpSpPr>
          <a:xfrm>
            <a:off x="1391920" y="3370421"/>
            <a:ext cx="9962231" cy="1325563"/>
            <a:chOff x="1402080" y="2933541"/>
            <a:chExt cx="9962231" cy="13255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67424B-3EF3-D93D-2EE2-08915EB4A899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1DB8AE5-AEA7-7586-F094-31FE52CAF919}"/>
                </a:ext>
              </a:extLst>
            </p:cNvPr>
            <p:cNvSpPr/>
            <p:nvPr/>
          </p:nvSpPr>
          <p:spPr>
            <a:xfrm>
              <a:off x="7934960" y="2933541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30504FAF-5229-5B92-8B76-13BDF0DFF68F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39F0B14F-08B1-0628-88F4-B7278F6BF66D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046E57D-0BD3-768C-B1CF-86BA691F72B6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CB902D51-9D84-EE70-664A-B44CEBDDC8B1}"/>
                </a:ext>
              </a:extLst>
            </p:cNvPr>
            <p:cNvSpPr txBox="1">
              <a:spLocks/>
            </p:cNvSpPr>
            <p:nvPr/>
          </p:nvSpPr>
          <p:spPr>
            <a:xfrm>
              <a:off x="7469964" y="2933541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Agency FB" panose="020B0503020202020204" pitchFamily="34" charset="0"/>
                </a:rPr>
                <a:t>QoS</a:t>
              </a:r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7ED9FF4-B375-236A-05AA-BBCBDEF19541}"/>
                </a:ext>
              </a:extLst>
            </p:cNvPr>
            <p:cNvSpPr/>
            <p:nvPr/>
          </p:nvSpPr>
          <p:spPr>
            <a:xfrm>
              <a:off x="10282271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FC262B4B-F691-3D94-5B75-35B5CD70CDEE}"/>
                </a:ext>
              </a:extLst>
            </p:cNvPr>
            <p:cNvSpPr/>
            <p:nvPr/>
          </p:nvSpPr>
          <p:spPr>
            <a:xfrm>
              <a:off x="10907111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1391920" y="5007034"/>
            <a:ext cx="9962231" cy="1325563"/>
            <a:chOff x="1402080" y="2933541"/>
            <a:chExt cx="9962231" cy="1325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2AD9DA-4CE2-F18F-9D4C-C45EBEB8B79A}"/>
                </a:ext>
              </a:extLst>
            </p:cNvPr>
            <p:cNvSpPr/>
            <p:nvPr/>
          </p:nvSpPr>
          <p:spPr>
            <a:xfrm>
              <a:off x="7934960" y="2933541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5B1CBE63-CBE2-3564-DF12-93C929CBF14B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378B7766-CE16-3FF3-3042-9EA51F381462}"/>
                </a:ext>
              </a:extLst>
            </p:cNvPr>
            <p:cNvSpPr txBox="1">
              <a:spLocks/>
            </p:cNvSpPr>
            <p:nvPr/>
          </p:nvSpPr>
          <p:spPr>
            <a:xfrm>
              <a:off x="7469964" y="2933541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Agency FB" panose="020B0503020202020204" pitchFamily="34" charset="0"/>
                </a:rPr>
                <a:t>QoS</a:t>
              </a:r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9ADC0959-1BB6-6EA5-FDEE-2E9A9C08F27F}"/>
                </a:ext>
              </a:extLst>
            </p:cNvPr>
            <p:cNvSpPr/>
            <p:nvPr/>
          </p:nvSpPr>
          <p:spPr>
            <a:xfrm>
              <a:off x="10282271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E07956EE-9AF3-3B53-A380-FD5813BA5ACA}"/>
                </a:ext>
              </a:extLst>
            </p:cNvPr>
            <p:cNvSpPr/>
            <p:nvPr/>
          </p:nvSpPr>
          <p:spPr>
            <a:xfrm>
              <a:off x="10907111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TACTICS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ghtbulb outline">
            <a:extLst>
              <a:ext uri="{FF2B5EF4-FFF2-40B4-BE49-F238E27FC236}">
                <a16:creationId xmlns:a16="http://schemas.microsoft.com/office/drawing/2014/main" id="{03168D92-774C-8EF6-79DC-43C76408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502" y="479502"/>
            <a:ext cx="5898995" cy="589899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7605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E951-F3F8-87D5-6105-FF20212D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239986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419E53-DAD2-8849-CD92-5857CEE81CE5}"/>
              </a:ext>
            </a:extLst>
          </p:cNvPr>
          <p:cNvSpPr txBox="1">
            <a:spLocks/>
          </p:cNvSpPr>
          <p:nvPr/>
        </p:nvSpPr>
        <p:spPr>
          <a:xfrm>
            <a:off x="740528" y="773887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2E398-7976-00E4-A35A-DE98C53E170C}"/>
              </a:ext>
            </a:extLst>
          </p:cNvPr>
          <p:cNvSpPr txBox="1">
            <a:spLocks/>
          </p:cNvSpPr>
          <p:nvPr/>
        </p:nvSpPr>
        <p:spPr>
          <a:xfrm>
            <a:off x="3223044" y="534926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F47903-542F-2106-3F69-ADF57AA4E17A}"/>
              </a:ext>
            </a:extLst>
          </p:cNvPr>
          <p:cNvSpPr txBox="1">
            <a:spLocks/>
          </p:cNvSpPr>
          <p:nvPr/>
        </p:nvSpPr>
        <p:spPr>
          <a:xfrm>
            <a:off x="5705560" y="516638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782B54-71DA-CC19-6BC3-AF60F7BAA08F}"/>
              </a:ext>
            </a:extLst>
          </p:cNvPr>
          <p:cNvSpPr txBox="1">
            <a:spLocks/>
          </p:cNvSpPr>
          <p:nvPr/>
        </p:nvSpPr>
        <p:spPr>
          <a:xfrm>
            <a:off x="8727718" y="312067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AAF61D-FAB5-7340-2ABF-F3DEDF223EC1}"/>
              </a:ext>
            </a:extLst>
          </p:cNvPr>
          <p:cNvGrpSpPr/>
          <p:nvPr/>
        </p:nvGrpSpPr>
        <p:grpSpPr>
          <a:xfrm>
            <a:off x="622531" y="2045128"/>
            <a:ext cx="2482516" cy="2000375"/>
            <a:chOff x="1168064" y="2766218"/>
            <a:chExt cx="2482516" cy="2000375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49DCC3FD-80BE-D1C7-72F6-812798484225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8BD6F88-D40B-2EF8-B5E4-E6A7CB249638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04B74BBB-F8E5-C188-524E-A5EF4B70BE42}"/>
              </a:ext>
            </a:extLst>
          </p:cNvPr>
          <p:cNvSpPr txBox="1">
            <a:spLocks/>
          </p:cNvSpPr>
          <p:nvPr/>
        </p:nvSpPr>
        <p:spPr>
          <a:xfrm>
            <a:off x="4727998" y="3595064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5643242-7210-0462-C915-A72028067C44}"/>
              </a:ext>
            </a:extLst>
          </p:cNvPr>
          <p:cNvSpPr txBox="1">
            <a:spLocks/>
          </p:cNvSpPr>
          <p:nvPr/>
        </p:nvSpPr>
        <p:spPr>
          <a:xfrm>
            <a:off x="5535859" y="2249891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2A4E0B-FB4C-B226-A497-293BCE4B616E}"/>
              </a:ext>
            </a:extLst>
          </p:cNvPr>
          <p:cNvSpPr txBox="1">
            <a:spLocks/>
          </p:cNvSpPr>
          <p:nvPr/>
        </p:nvSpPr>
        <p:spPr>
          <a:xfrm>
            <a:off x="7673138" y="5110245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A3AE14-7C1B-05BE-63A3-BEB684929CCF}"/>
              </a:ext>
            </a:extLst>
          </p:cNvPr>
          <p:cNvSpPr txBox="1">
            <a:spLocks/>
          </p:cNvSpPr>
          <p:nvPr/>
        </p:nvSpPr>
        <p:spPr>
          <a:xfrm>
            <a:off x="2013975" y="3666466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05B0CDB-F354-9AC9-12AA-4671D9C89148}"/>
              </a:ext>
            </a:extLst>
          </p:cNvPr>
          <p:cNvSpPr txBox="1">
            <a:spLocks/>
          </p:cNvSpPr>
          <p:nvPr/>
        </p:nvSpPr>
        <p:spPr>
          <a:xfrm>
            <a:off x="3710569" y="510162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D70B1E-6C04-43D4-BF1B-6EB430C2BDFE}"/>
              </a:ext>
            </a:extLst>
          </p:cNvPr>
          <p:cNvSpPr txBox="1">
            <a:spLocks/>
          </p:cNvSpPr>
          <p:nvPr/>
        </p:nvSpPr>
        <p:spPr>
          <a:xfrm>
            <a:off x="7484176" y="1795071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0C0475B-13C9-49D9-B3A7-3C88AE6D0A38}"/>
              </a:ext>
            </a:extLst>
          </p:cNvPr>
          <p:cNvSpPr txBox="1">
            <a:spLocks/>
          </p:cNvSpPr>
          <p:nvPr/>
        </p:nvSpPr>
        <p:spPr>
          <a:xfrm>
            <a:off x="7360700" y="3816756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533DC3-A25D-451B-DAF1-63B92DD7C43E}"/>
              </a:ext>
            </a:extLst>
          </p:cNvPr>
          <p:cNvSpPr txBox="1">
            <a:spLocks/>
          </p:cNvSpPr>
          <p:nvPr/>
        </p:nvSpPr>
        <p:spPr>
          <a:xfrm>
            <a:off x="3171340" y="1885496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58353F6-B49A-C4AF-BACA-5F4837A5A1F3}"/>
              </a:ext>
            </a:extLst>
          </p:cNvPr>
          <p:cNvSpPr txBox="1">
            <a:spLocks/>
          </p:cNvSpPr>
          <p:nvPr/>
        </p:nvSpPr>
        <p:spPr>
          <a:xfrm>
            <a:off x="7868153" y="2455319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IDEMPOTENCE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47A05-C045-6813-9057-8D240F911335}"/>
              </a:ext>
            </a:extLst>
          </p:cNvPr>
          <p:cNvSpPr txBox="1">
            <a:spLocks/>
          </p:cNvSpPr>
          <p:nvPr/>
        </p:nvSpPr>
        <p:spPr>
          <a:xfrm>
            <a:off x="679640" y="5035177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737328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3CCE5A6-A415-211A-5717-7D654BB475C1}"/>
              </a:ext>
            </a:extLst>
          </p:cNvPr>
          <p:cNvGrpSpPr/>
          <p:nvPr/>
        </p:nvGrpSpPr>
        <p:grpSpPr>
          <a:xfrm>
            <a:off x="6096000" y="3003091"/>
            <a:ext cx="5975298" cy="1886537"/>
            <a:chOff x="6828266" y="3045864"/>
            <a:chExt cx="4451543" cy="140545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A1C127E-B723-77A1-7CA2-9DD8B41F28F5}"/>
                </a:ext>
              </a:extLst>
            </p:cNvPr>
            <p:cNvSpPr/>
            <p:nvPr/>
          </p:nvSpPr>
          <p:spPr>
            <a:xfrm>
              <a:off x="6828266" y="3050136"/>
              <a:ext cx="1054586" cy="757728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5FD788C-4E1E-7662-824C-49DAB92B17DA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7882852" y="3429000"/>
              <a:ext cx="1896770" cy="0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5" name="Graphic 8">
              <a:extLst>
                <a:ext uri="{FF2B5EF4-FFF2-40B4-BE49-F238E27FC236}">
                  <a16:creationId xmlns:a16="http://schemas.microsoft.com/office/drawing/2014/main" id="{0D4A9B47-8231-EF4D-B9AB-A3D9E4B81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622" y="304586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B6C5DC4-5A01-E14D-BEE5-909FCF8B0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9847" y="3809451"/>
              <a:ext cx="22399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</a:t>
              </a:r>
              <a:r>
                <a:rPr lang="en-US" altLang="en-US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S3</a:t>
              </a:r>
            </a:p>
          </p:txBody>
        </p:sp>
        <p:pic>
          <p:nvPicPr>
            <p:cNvPr id="18" name="Graphic 17" descr="Zipper with solid fill">
              <a:extLst>
                <a:ext uri="{FF2B5EF4-FFF2-40B4-BE49-F238E27FC236}">
                  <a16:creationId xmlns:a16="http://schemas.microsoft.com/office/drawing/2014/main" id="{100C9AB8-3CAD-377A-25AA-A375B0409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74037" y="3536917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B63DEF-7411-A950-41FB-5048E02C6D44}"/>
              </a:ext>
            </a:extLst>
          </p:cNvPr>
          <p:cNvGrpSpPr/>
          <p:nvPr/>
        </p:nvGrpSpPr>
        <p:grpSpPr>
          <a:xfrm>
            <a:off x="7047219" y="3754679"/>
            <a:ext cx="676809" cy="529215"/>
            <a:chOff x="6750444" y="1430824"/>
            <a:chExt cx="1006468" cy="926678"/>
          </a:xfrm>
        </p:grpSpPr>
        <p:sp>
          <p:nvSpPr>
            <p:cNvPr id="5" name="Arrow: Curved Down 4">
              <a:extLst>
                <a:ext uri="{FF2B5EF4-FFF2-40B4-BE49-F238E27FC236}">
                  <a16:creationId xmlns:a16="http://schemas.microsoft.com/office/drawing/2014/main" id="{3F22D481-EDBC-12EB-C7D0-A3D7A829DDBD}"/>
                </a:ext>
              </a:extLst>
            </p:cNvPr>
            <p:cNvSpPr/>
            <p:nvPr/>
          </p:nvSpPr>
          <p:spPr>
            <a:xfrm>
              <a:off x="6803784" y="1430824"/>
              <a:ext cx="953128" cy="418130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A9780365-2E81-A53D-15D5-8F06A96762D7}"/>
                </a:ext>
              </a:extLst>
            </p:cNvPr>
            <p:cNvSpPr/>
            <p:nvPr/>
          </p:nvSpPr>
          <p:spPr>
            <a:xfrm rot="10800000">
              <a:off x="6750444" y="1941500"/>
              <a:ext cx="953128" cy="416002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05306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67BC96A8-66D5-E05A-3974-1D95791F6A4E}"/>
              </a:ext>
            </a:extLst>
          </p:cNvPr>
          <p:cNvSpPr/>
          <p:nvPr/>
        </p:nvSpPr>
        <p:spPr>
          <a:xfrm rot="10265933">
            <a:off x="3053293" y="4323576"/>
            <a:ext cx="5932968" cy="1325715"/>
          </a:xfrm>
          <a:prstGeom prst="curvedDownArrow">
            <a:avLst/>
          </a:prstGeom>
          <a:solidFill>
            <a:srgbClr val="609F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8C2B7E7-3E85-328F-C862-91F9655A144D}"/>
              </a:ext>
            </a:extLst>
          </p:cNvPr>
          <p:cNvSpPr/>
          <p:nvPr/>
        </p:nvSpPr>
        <p:spPr>
          <a:xfrm rot="21095553">
            <a:off x="2847297" y="2455990"/>
            <a:ext cx="5932968" cy="1325715"/>
          </a:xfrm>
          <a:prstGeom prst="curvedDownArrow">
            <a:avLst/>
          </a:prstGeom>
          <a:solidFill>
            <a:srgbClr val="609F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F3911-9344-4815-4090-4A0A8C1C782E}"/>
              </a:ext>
            </a:extLst>
          </p:cNvPr>
          <p:cNvSpPr txBox="1"/>
          <p:nvPr/>
        </p:nvSpPr>
        <p:spPr>
          <a:xfrm>
            <a:off x="2382499" y="3716073"/>
            <a:ext cx="1207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F2C34-7053-4E9E-39E0-95574F58EFD9}"/>
              </a:ext>
            </a:extLst>
          </p:cNvPr>
          <p:cNvSpPr txBox="1"/>
          <p:nvPr/>
        </p:nvSpPr>
        <p:spPr>
          <a:xfrm>
            <a:off x="4467556" y="2238279"/>
            <a:ext cx="1552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708266-BD72-27FC-736A-0DB70717FF7C}"/>
              </a:ext>
            </a:extLst>
          </p:cNvPr>
          <p:cNvSpPr txBox="1"/>
          <p:nvPr/>
        </p:nvSpPr>
        <p:spPr>
          <a:xfrm>
            <a:off x="4106310" y="5401235"/>
            <a:ext cx="2274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EC49A-3E52-AFAE-B1E5-D3ADF78A28E7}"/>
              </a:ext>
            </a:extLst>
          </p:cNvPr>
          <p:cNvSpPr txBox="1"/>
          <p:nvPr/>
        </p:nvSpPr>
        <p:spPr>
          <a:xfrm>
            <a:off x="7132210" y="2378429"/>
            <a:ext cx="3535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Reliability </a:t>
            </a: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– Leaky Abstraction (TCP) 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C8ECB-7A37-62F6-5E70-0EB7C00B1D09}"/>
              </a:ext>
            </a:extLst>
          </p:cNvPr>
          <p:cNvSpPr txBox="1"/>
          <p:nvPr/>
        </p:nvSpPr>
        <p:spPr>
          <a:xfrm>
            <a:off x="7473700" y="4724823"/>
            <a:ext cx="2274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475645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1086</Words>
  <Application>Microsoft Office PowerPoint</Application>
  <PresentationFormat>Widescreen</PresentationFormat>
  <Paragraphs>333</Paragraphs>
  <Slides>48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Agency FB</vt:lpstr>
      <vt:lpstr>Arial</vt:lpstr>
      <vt:lpstr>Calibri</vt:lpstr>
      <vt:lpstr>Calibri Light</vt:lpstr>
      <vt:lpstr>Courier New</vt:lpstr>
      <vt:lpstr>Office Theme</vt:lpstr>
      <vt:lpstr>Aspects of Microservice Interactions</vt:lpstr>
      <vt:lpstr>PowerPoint Presentation</vt:lpstr>
      <vt:lpstr>WHY?</vt:lpstr>
      <vt:lpstr>Characteristics</vt:lpstr>
      <vt:lpstr>PowerPoint Presentation</vt:lpstr>
      <vt:lpstr>Driving Forces</vt:lpstr>
      <vt:lpstr>Latency</vt:lpstr>
      <vt:lpstr>Latency</vt:lpstr>
      <vt:lpstr>Latency</vt:lpstr>
      <vt:lpstr>Availability</vt:lpstr>
      <vt:lpstr>Availability</vt:lpstr>
      <vt:lpstr>Reliability</vt:lpstr>
      <vt:lpstr>Latency Numbers Every Programmer Should Know </vt:lpstr>
      <vt:lpstr>Fallacies of Distributed Computing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PowerPoint Presentation</vt:lpstr>
      <vt:lpstr>TACTICS</vt:lpstr>
      <vt:lpstr>PowerPoint Presentation</vt:lpstr>
      <vt:lpstr>PowerPoint Presentation</vt:lpstr>
      <vt:lpstr>fin</vt:lpstr>
      <vt:lpstr>PowerPoint Presentation</vt:lpstr>
      <vt:lpstr>EXAMPLES</vt:lpstr>
      <vt:lpstr>Rapid Read Protection</vt:lpstr>
      <vt:lpstr>CQRS</vt:lpstr>
      <vt:lpstr>CQRS</vt:lpstr>
      <vt:lpstr>Client Libraries</vt:lpstr>
      <vt:lpstr>Region Pinning</vt:lpstr>
      <vt:lpstr>Going...Going...Gone!</vt:lpstr>
      <vt:lpstr>PowerPoint Presentation</vt:lpstr>
      <vt:lpstr>Separate Critical Path</vt:lpstr>
      <vt:lpstr>Separate Critical Path</vt:lpstr>
      <vt:lpstr>Separate by API Keys</vt:lpstr>
      <vt:lpstr>References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209</cp:revision>
  <dcterms:created xsi:type="dcterms:W3CDTF">2023-01-23T13:24:30Z</dcterms:created>
  <dcterms:modified xsi:type="dcterms:W3CDTF">2023-02-21T13:00:45Z</dcterms:modified>
</cp:coreProperties>
</file>